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5" r:id="rId4"/>
    <p:sldId id="266" r:id="rId5"/>
    <p:sldId id="264" r:id="rId6"/>
    <p:sldId id="267" r:id="rId7"/>
    <p:sldId id="268" r:id="rId8"/>
    <p:sldId id="260" r:id="rId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31B"/>
    <a:srgbClr val="535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redný štýl 3 - 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redný štýl 3 - 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vetlý štý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84" d="100"/>
          <a:sy n="84" d="100"/>
        </p:scale>
        <p:origin x="1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35C2A9-00A4-4A29-BC64-8651EC220ECF}" type="datetimeFigureOut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A9B039-8086-4ADD-9207-BBB67F3D317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290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9B039-8086-4ADD-9207-BBB67F3D317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817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9B039-8086-4ADD-9207-BBB67F3D3171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597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9AC2-F2A6-4D79-B79B-C0D8872FFCFE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8168-10D7-46E3-8FE3-E84EA8B889B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50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78C44-0738-47A6-BA06-6C3D214AF679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9335-0807-4CD5-A372-A34806771EC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286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EB4C-AE7C-4841-B481-64DB8B548D51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8D96-7196-4333-A133-BB1AC2A6DB7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094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BC209-AE66-472B-87E1-2AA5F153915A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3E09-FD86-46D7-967D-3478942787B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473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A6D4-982E-4E72-AD47-EF843DEFD5A4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C766-8B32-4126-AA86-1FDA2A6AAA7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958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5003-F786-49A3-A97B-698F25EE55AD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B26D-94D0-4841-A337-6E569CF450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115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6BE6-754F-4109-A28F-F7A185E9E622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2C2F-D35A-4EB1-8455-C3024BDFD01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458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7419-DD40-4921-BE7E-19A155A601A6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D768E-4443-46EC-AD84-6DEF2F2B1EF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750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8A4D-881A-4555-B624-A494FAB3769E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2E56-A2C1-46CA-955A-B47B6D00639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276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6584-3D27-4D68-BFE2-131B99DC2ACC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8C09-4D7F-46D4-B053-9D896F8501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22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9F72-368E-4060-9CC1-285414D37E20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D301E-A145-43A6-A0DF-7FEAE607F2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155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90863A-1151-48E0-B700-B45F3817AD94}" type="datetime1">
              <a:rPr lang="sk-SK"/>
              <a:pPr>
                <a:defRPr/>
              </a:pPr>
              <a:t>26.04.2016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k-SK"/>
              <a:t>Akademické knižnice a elektronické publikovanie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56DCE4-BF86-4039-9200-C7AB582D178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1757363"/>
            <a:ext cx="8928100" cy="41925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MIDAS</a:t>
            </a:r>
            <a:r>
              <a:rPr lang="en-US" sz="3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Portál mediálnej a informačnej gramotnosti</a:t>
            </a:r>
            <a:br>
              <a:rPr lang="sk-SK" sz="2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http://midas.uniba.sk</a:t>
            </a:r>
            <a:r>
              <a:rPr lang="sk-SK" sz="3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3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>
                <a:solidFill>
                  <a:srgbClr val="535250"/>
                </a:solidFill>
              </a:rPr>
              <a:t>Jana ILAVSKÁ </a:t>
            </a:r>
            <a:r>
              <a:rPr lang="en-US" sz="2800" b="1" dirty="0" smtClean="0">
                <a:solidFill>
                  <a:srgbClr val="535250"/>
                </a:solidFill>
              </a:rPr>
              <a:t>– </a:t>
            </a:r>
            <a:r>
              <a:rPr lang="sk-SK" sz="2800" b="1" dirty="0" smtClean="0">
                <a:solidFill>
                  <a:srgbClr val="535250"/>
                </a:solidFill>
              </a:rPr>
              <a:t>Daniela</a:t>
            </a:r>
            <a:r>
              <a:rPr lang="en-US" sz="2800" b="1" dirty="0" smtClean="0">
                <a:solidFill>
                  <a:srgbClr val="535250"/>
                </a:solidFill>
              </a:rPr>
              <a:t> </a:t>
            </a:r>
            <a:r>
              <a:rPr lang="sk-SK" sz="2800" b="1" dirty="0" smtClean="0">
                <a:solidFill>
                  <a:srgbClr val="535250"/>
                </a:solidFill>
              </a:rPr>
              <a:t>GONDOVÁ</a:t>
            </a:r>
            <a:br>
              <a:rPr lang="sk-SK" sz="2800" b="1" dirty="0" smtClean="0">
                <a:solidFill>
                  <a:srgbClr val="535250"/>
                </a:solidFill>
              </a:rPr>
            </a:br>
            <a:r>
              <a:rPr lang="sk-SK" sz="700" b="1" dirty="0" smtClean="0">
                <a:solidFill>
                  <a:srgbClr val="5352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700" b="1" dirty="0" smtClean="0">
                <a:solidFill>
                  <a:srgbClr val="5352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dirty="0" smtClean="0">
                <a:solidFill>
                  <a:srgbClr val="B3231B"/>
                </a:solidFill>
              </a:rPr>
              <a:t>Akademická knižnica</a:t>
            </a:r>
            <a:br>
              <a:rPr lang="sk-SK" sz="2400" b="1" dirty="0" smtClean="0">
                <a:solidFill>
                  <a:srgbClr val="B3231B"/>
                </a:solidFill>
              </a:rPr>
            </a:br>
            <a:r>
              <a:rPr lang="sk-SK" sz="2400" b="1" dirty="0" smtClean="0">
                <a:solidFill>
                  <a:srgbClr val="B3231B"/>
                </a:solidFill>
              </a:rPr>
              <a:t>Univerzita Komenského v Bratislave</a:t>
            </a:r>
            <a:endParaRPr lang="sk-SK" sz="2400" b="1" dirty="0">
              <a:solidFill>
                <a:srgbClr val="B3231B"/>
              </a:solidFill>
            </a:endParaRPr>
          </a:p>
        </p:txBody>
      </p:sp>
      <p:pic>
        <p:nvPicPr>
          <p:cNvPr id="2051" name="Picture 2" descr="\\uniba.local\sklad\desktop\ilavska1\Desktop\uk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\\uniba.local\sklad\desktop\ilavska1\Desktop\logoU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463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928100" cy="365125"/>
          </a:xfrm>
        </p:spPr>
        <p:txBody>
          <a:bodyPr/>
          <a:lstStyle/>
          <a:p>
            <a:pPr>
              <a:defRPr/>
            </a:pPr>
            <a:r>
              <a:rPr lang="sk-SK" dirty="0"/>
              <a:t>Akademické knižnice a nové témy informačného vzdelávania</a:t>
            </a:r>
          </a:p>
          <a:p>
            <a:pPr>
              <a:defRPr/>
            </a:pPr>
            <a:r>
              <a:rPr lang="sk-SK" dirty="0"/>
              <a:t>Slovenská asociácia knižníc – Slovenská pedagogická knižnica, Bratislava, 28. apríl 2016</a:t>
            </a:r>
          </a:p>
        </p:txBody>
      </p:sp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628775"/>
            <a:ext cx="7334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997200"/>
            <a:ext cx="7334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365625"/>
            <a:ext cx="7334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997200"/>
            <a:ext cx="4237037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4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928100" cy="365125"/>
          </a:xfrm>
        </p:spPr>
        <p:txBody>
          <a:bodyPr/>
          <a:lstStyle/>
          <a:p>
            <a:pPr>
              <a:defRPr/>
            </a:pPr>
            <a:r>
              <a:rPr lang="sk-SK" dirty="0"/>
              <a:t>Akademické knižnice a nové témy informačného vzdelávania</a:t>
            </a:r>
          </a:p>
          <a:p>
            <a:pPr>
              <a:defRPr/>
            </a:pPr>
            <a:r>
              <a:rPr lang="sk-SK" dirty="0"/>
              <a:t>Slovenská asociácia knižníc – Slovenská pedagogická knižnica, Bratislava, 28. apríl 2016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-22225"/>
            <a:ext cx="6480175" cy="9969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3000" b="1" dirty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Informačná </a:t>
            </a:r>
            <a:r>
              <a:rPr lang="sk-SK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gramotnosť</a:t>
            </a:r>
            <a:endParaRPr lang="sk-SK" sz="3200" b="1" dirty="0">
              <a:solidFill>
                <a:srgbClr val="B32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8" name="AutoShape 4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3079" name="AutoShape 6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10" name="BlokTextu 9"/>
          <p:cNvSpPr txBox="1"/>
          <p:nvPr/>
        </p:nvSpPr>
        <p:spPr>
          <a:xfrm>
            <a:off x="333375" y="1412875"/>
            <a:ext cx="8054975" cy="45550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000" b="1" dirty="0">
              <a:solidFill>
                <a:srgbClr val="B3231B"/>
              </a:solidFill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B3231B"/>
              </a:buClr>
              <a:buSzPct val="75000"/>
              <a:buFont typeface="Wingdings 3" panose="05040102010807070707" pitchFamily="18" charset="2"/>
              <a:buChar char=""/>
              <a:defRPr/>
            </a:pPr>
            <a:r>
              <a:rPr lang="sk-SK" sz="2600" b="1" dirty="0">
                <a:latin typeface="+mn-lt"/>
                <a:cs typeface="+mn-cs"/>
              </a:rPr>
              <a:t>jedna z kľúčových kompetencií  21. storočia</a:t>
            </a:r>
            <a:endParaRPr lang="en-US" sz="26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B3231B"/>
              </a:buClr>
              <a:buSzPct val="75000"/>
              <a:buFont typeface="Wingdings 3" panose="05040102010807070707" pitchFamily="18" charset="2"/>
              <a:buChar char=""/>
              <a:defRPr/>
            </a:pPr>
            <a:endParaRPr lang="sk-SK" sz="10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B3231B"/>
              </a:buClr>
              <a:buSzPct val="75000"/>
              <a:buFont typeface="Wingdings 3" panose="05040102010807070707" pitchFamily="18" charset="2"/>
              <a:buChar char=""/>
              <a:defRPr/>
            </a:pPr>
            <a:endParaRPr lang="sk-SK" sz="10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B3231B"/>
              </a:buClr>
              <a:buSzPct val="75000"/>
              <a:buFont typeface="Wingdings 3" panose="05040102010807070707" pitchFamily="18" charset="2"/>
              <a:buChar char=""/>
              <a:defRPr/>
            </a:pPr>
            <a:r>
              <a:rPr lang="sk-SK" sz="2800" dirty="0">
                <a:latin typeface="+mn-lt"/>
                <a:cs typeface="+mn-cs"/>
              </a:rPr>
              <a:t>súbor schopností, ktoré umožňujú </a:t>
            </a:r>
            <a:r>
              <a:rPr lang="en-US" sz="2800" dirty="0">
                <a:latin typeface="+mn-lt"/>
                <a:cs typeface="+mn-cs"/>
              </a:rPr>
              <a:t/>
            </a:r>
            <a:br>
              <a:rPr lang="en-US" sz="2800" dirty="0">
                <a:latin typeface="+mn-lt"/>
                <a:cs typeface="+mn-cs"/>
              </a:rPr>
            </a:br>
            <a:r>
              <a:rPr lang="sk-SK" sz="2800" dirty="0">
                <a:latin typeface="+mn-lt"/>
                <a:cs typeface="+mn-cs"/>
              </a:rPr>
              <a:t>človeku </a:t>
            </a:r>
            <a:r>
              <a:rPr lang="sk-SK" sz="2800" dirty="0" smtClean="0">
                <a:latin typeface="+mn-lt"/>
                <a:cs typeface="+mn-cs"/>
              </a:rPr>
              <a:t>rozoznať </a:t>
            </a:r>
            <a:r>
              <a:rPr lang="sk-SK" sz="2800" dirty="0">
                <a:latin typeface="+mn-lt"/>
                <a:cs typeface="+mn-cs"/>
              </a:rPr>
              <a:t>informačnú potrebu </a:t>
            </a:r>
            <a:r>
              <a:rPr lang="en-US" sz="2800" dirty="0">
                <a:latin typeface="+mn-lt"/>
                <a:cs typeface="+mn-cs"/>
              </a:rPr>
              <a:t/>
            </a:r>
            <a:br>
              <a:rPr lang="en-US" sz="2800" dirty="0">
                <a:latin typeface="+mn-lt"/>
                <a:cs typeface="+mn-cs"/>
              </a:rPr>
            </a:br>
            <a:r>
              <a:rPr lang="sk-SK" sz="2800" dirty="0">
                <a:latin typeface="+mn-lt"/>
                <a:cs typeface="+mn-cs"/>
              </a:rPr>
              <a:t>a nájsť, vyhodnotiť a efektívne </a:t>
            </a:r>
            <a:r>
              <a:rPr lang="en-US" sz="2800" dirty="0">
                <a:latin typeface="+mn-lt"/>
                <a:cs typeface="+mn-cs"/>
              </a:rPr>
              <a:t/>
            </a:r>
            <a:br>
              <a:rPr lang="en-US" sz="2800" dirty="0">
                <a:latin typeface="+mn-lt"/>
                <a:cs typeface="+mn-cs"/>
              </a:rPr>
            </a:br>
            <a:r>
              <a:rPr lang="sk-SK" sz="2800" dirty="0">
                <a:latin typeface="+mn-lt"/>
                <a:cs typeface="+mn-cs"/>
              </a:rPr>
              <a:t>využívať potrebné informácie </a:t>
            </a:r>
            <a:r>
              <a:rPr lang="en-US" sz="2800" dirty="0">
                <a:latin typeface="+mn-lt"/>
                <a:cs typeface="+mn-cs"/>
              </a:rPr>
              <a:t/>
            </a:r>
            <a:br>
              <a:rPr lang="en-US" sz="2800" dirty="0">
                <a:latin typeface="+mn-lt"/>
                <a:cs typeface="+mn-cs"/>
              </a:rPr>
            </a:br>
            <a:r>
              <a:rPr lang="en-US" sz="2800" dirty="0">
                <a:latin typeface="+mn-lt"/>
                <a:cs typeface="+mn-cs"/>
              </a:rPr>
              <a:t>[ACRL</a:t>
            </a:r>
            <a:r>
              <a:rPr lang="en-US" sz="2800" dirty="0" smtClean="0">
                <a:latin typeface="+mn-lt"/>
                <a:cs typeface="+mn-cs"/>
              </a:rPr>
              <a:t>]</a:t>
            </a:r>
            <a:br>
              <a:rPr lang="en-US" sz="2800" dirty="0" smtClean="0">
                <a:latin typeface="+mn-lt"/>
                <a:cs typeface="+mn-cs"/>
              </a:rPr>
            </a:br>
            <a:endParaRPr lang="en-US" sz="1000" dirty="0" smtClean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B3231B"/>
              </a:buClr>
              <a:buSzPct val="75000"/>
              <a:buFont typeface="Wingdings 3" panose="05040102010807070707" pitchFamily="18" charset="2"/>
              <a:buChar char=""/>
              <a:defRPr/>
            </a:pPr>
            <a:r>
              <a:rPr lang="sk-SK" sz="2800" dirty="0" smtClean="0">
                <a:latin typeface="+mn-lt"/>
                <a:cs typeface="+mn-cs"/>
              </a:rPr>
              <a:t>súčasť</a:t>
            </a:r>
            <a:r>
              <a:rPr lang="sk-SK" sz="2800" b="1" dirty="0" smtClean="0">
                <a:latin typeface="+mn-lt"/>
                <a:cs typeface="+mn-cs"/>
              </a:rPr>
              <a:t> Stratégie rozvoja </a:t>
            </a:r>
            <a:br>
              <a:rPr lang="sk-SK" sz="2800" b="1" dirty="0" smtClean="0">
                <a:latin typeface="+mn-lt"/>
                <a:cs typeface="+mn-cs"/>
              </a:rPr>
            </a:br>
            <a:r>
              <a:rPr lang="sk-SK" sz="2800" b="1" dirty="0" smtClean="0">
                <a:latin typeface="+mn-lt"/>
                <a:cs typeface="+mn-cs"/>
              </a:rPr>
              <a:t>slovenského knihovníctva</a:t>
            </a:r>
            <a:r>
              <a:rPr lang="en-US" sz="2800" b="1" dirty="0" smtClean="0">
                <a:latin typeface="+mn-lt"/>
                <a:cs typeface="+mn-cs"/>
              </a:rPr>
              <a:t/>
            </a:r>
            <a:br>
              <a:rPr lang="en-US" sz="2800" b="1" dirty="0" smtClean="0">
                <a:latin typeface="+mn-lt"/>
                <a:cs typeface="+mn-cs"/>
              </a:rPr>
            </a:br>
            <a:r>
              <a:rPr lang="en-US" sz="2800" dirty="0" smtClean="0">
                <a:latin typeface="+mn-lt"/>
                <a:cs typeface="+mn-cs"/>
              </a:rPr>
              <a:t>(2008 – 2013, 2015 – 2020) </a:t>
            </a:r>
            <a:endParaRPr lang="en-US" sz="2800" b="1" dirty="0">
              <a:latin typeface="+mn-lt"/>
              <a:cs typeface="+mn-cs"/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0"/>
            <a:ext cx="6254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4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928100" cy="365125"/>
          </a:xfrm>
        </p:spPr>
        <p:txBody>
          <a:bodyPr/>
          <a:lstStyle/>
          <a:p>
            <a:pPr>
              <a:defRPr/>
            </a:pPr>
            <a:r>
              <a:rPr lang="sk-SK" dirty="0"/>
              <a:t>Akademické knižnice a nové témy informačného vzdelávania</a:t>
            </a:r>
          </a:p>
          <a:p>
            <a:pPr>
              <a:defRPr/>
            </a:pPr>
            <a:r>
              <a:rPr lang="sk-SK" dirty="0"/>
              <a:t>Slovenská asociácia knižníc – Slovenská pedagogická knižnica, Bratislava, 28. apríl 2016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-22225"/>
            <a:ext cx="6480175" cy="9969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3000" b="1" dirty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Informačná </a:t>
            </a:r>
            <a:r>
              <a:rPr lang="sk-SK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gramotnosť</a:t>
            </a:r>
            <a:r>
              <a:rPr lang="en-US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</a:t>
            </a:r>
            <a:r>
              <a:rPr lang="sk-SK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endParaRPr lang="sk-SK" sz="3200" b="1" dirty="0">
              <a:solidFill>
                <a:srgbClr val="B32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1" name="AutoShape 4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02" name="AutoShape 6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03" name="BlokTextu 9"/>
          <p:cNvSpPr txBox="1">
            <a:spLocks noChangeArrowheads="1"/>
          </p:cNvSpPr>
          <p:nvPr/>
        </p:nvSpPr>
        <p:spPr bwMode="auto">
          <a:xfrm>
            <a:off x="333375" y="1412875"/>
            <a:ext cx="8054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000" b="1" dirty="0">
              <a:solidFill>
                <a:srgbClr val="B3231B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 dirty="0">
                <a:solidFill>
                  <a:srgbClr val="B3231B"/>
                </a:solidFill>
              </a:rPr>
              <a:t>80 % študentov má problém </a:t>
            </a:r>
            <a:r>
              <a:rPr lang="sk-SK" altLang="sk-SK" sz="2800" dirty="0"/>
              <a:t>pri písaní záverečnej práce, či pri samostatnej vedecko-výskumnej úlohe </a:t>
            </a:r>
            <a:br>
              <a:rPr lang="sk-SK" altLang="sk-SK" sz="2800" dirty="0"/>
            </a:br>
            <a:r>
              <a:rPr lang="sk-SK" altLang="sk-SK" sz="2800" b="1" dirty="0">
                <a:solidFill>
                  <a:srgbClr val="B3231B"/>
                </a:solidFill>
              </a:rPr>
              <a:t>s rešeršnou stratégiou, vyhodnocovaním informácií, ich organizáciou a využitím</a:t>
            </a:r>
            <a:r>
              <a:rPr lang="sk-SK" altLang="sk-SK" sz="2800" dirty="0"/>
              <a:t>.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800" b="1" dirty="0">
                <a:solidFill>
                  <a:srgbClr val="535250"/>
                </a:solidFill>
              </a:rPr>
              <a:t>Len menej ako 15 % študentov požiada o pomoc knižnično-informačného pracovníka... a pritom KNIŽNICA môže pomôcť.</a:t>
            </a:r>
            <a:r>
              <a:rPr lang="sk-SK" altLang="sk-SK" sz="2800" dirty="0"/>
              <a:t>	</a:t>
            </a:r>
          </a:p>
          <a:p>
            <a:pPr eaLnBrk="1" hangingPunct="1">
              <a:spcBef>
                <a:spcPct val="0"/>
              </a:spcBef>
              <a:buClr>
                <a:srgbClr val="B3231B"/>
              </a:buClr>
              <a:buSzPct val="75000"/>
              <a:buFontTx/>
              <a:buNone/>
            </a:pPr>
            <a:endParaRPr lang="sk-SK" altLang="sk-SK" sz="2600" b="1" dirty="0"/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0"/>
            <a:ext cx="6254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Výsledok vyh&amp;lcaron;adávania obrázkov pre dopyt e-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77" y="5229200"/>
            <a:ext cx="4387053" cy="16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4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-22225"/>
            <a:ext cx="6480175" cy="9969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3000" b="1" dirty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Informačná </a:t>
            </a:r>
            <a:r>
              <a:rPr lang="sk-SK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gramotnosť</a:t>
            </a:r>
            <a:r>
              <a:rPr lang="en-US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k-SK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knižnice</a:t>
            </a:r>
            <a:r>
              <a:rPr lang="en-US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sk-SK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dlhodobá pozornosť</a:t>
            </a:r>
            <a:r>
              <a:rPr lang="en-US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sk-SK" sz="3200" b="1" dirty="0">
              <a:solidFill>
                <a:srgbClr val="B32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AutoShape 4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5126" name="AutoShape 6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0"/>
            <a:ext cx="6254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Obdĺžnik 2"/>
          <p:cNvSpPr>
            <a:spLocks noChangeArrowheads="1"/>
          </p:cNvSpPr>
          <p:nvPr/>
        </p:nvSpPr>
        <p:spPr bwMode="auto">
          <a:xfrm>
            <a:off x="455613" y="1196975"/>
            <a:ext cx="8207375" cy="479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sk-SK" altLang="sk-SK" sz="2800" b="1" dirty="0" smtClean="0"/>
              <a:t>Prieskumy IG</a:t>
            </a:r>
            <a:r>
              <a:rPr lang="en-US" altLang="sk-SK" sz="2800" b="1" dirty="0" smtClean="0"/>
              <a:t> </a:t>
            </a:r>
            <a:r>
              <a:rPr lang="sk-SK" altLang="sk-SK" sz="2800" b="1" dirty="0" smtClean="0"/>
              <a:t>používateľov akademických knižníc</a:t>
            </a:r>
            <a:endParaRPr lang="sk-SK" altLang="sk-SK" sz="2800" b="1" dirty="0"/>
          </a:p>
          <a:p>
            <a:pPr marL="1200150" lvl="1" indent="-457200" eaLnBrk="1" hangingPunct="1">
              <a:buFont typeface="Wingdings 3" panose="05040102010807070707" pitchFamily="18" charset="2"/>
              <a:buChar char=""/>
            </a:pPr>
            <a:r>
              <a:rPr lang="sk-SK" altLang="sk-SK" sz="2200" dirty="0" smtClean="0"/>
              <a:t>IGPAK (2007), IGPAK 2 (2009)</a:t>
            </a:r>
          </a:p>
          <a:p>
            <a:pPr eaLnBrk="1" hangingPunct="1"/>
            <a:endParaRPr lang="sk-SK" altLang="sk-SK" sz="1000" dirty="0" smtClean="0"/>
          </a:p>
          <a:p>
            <a:pPr marL="342900" indent="-342900" eaLnBrk="1" hangingPunct="1">
              <a:spcBef>
                <a:spcPts val="300"/>
              </a:spcBef>
              <a:buClr>
                <a:srgbClr val="B3231B"/>
              </a:buClr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väčšina AK považuje vzdelávanie používateľov za jednu zo svojich najdôležitejších činností</a:t>
            </a:r>
            <a:r>
              <a:rPr lang="en-US" altLang="sk-SK" sz="2200" dirty="0" smtClean="0"/>
              <a:t>;  </a:t>
            </a:r>
            <a:r>
              <a:rPr lang="sk-SK" altLang="sk-SK" sz="2200" dirty="0" smtClean="0"/>
              <a:t>88 % knižníc – informačné vzdelávanie </a:t>
            </a:r>
            <a:r>
              <a:rPr lang="sk-SK" altLang="sk-SK" sz="2200" dirty="0"/>
              <a:t>v samostatnom predmete alebo v rámci iného študijného </a:t>
            </a:r>
            <a:r>
              <a:rPr lang="sk-SK" altLang="sk-SK" sz="2200" dirty="0" smtClean="0"/>
              <a:t>predmetu</a:t>
            </a:r>
            <a:r>
              <a:rPr lang="en-US" altLang="sk-SK" sz="2200" dirty="0" smtClean="0"/>
              <a:t>,</a:t>
            </a:r>
            <a:r>
              <a:rPr lang="sk-SK" altLang="sk-SK" sz="2200" dirty="0" smtClean="0"/>
              <a:t/>
            </a:r>
            <a:br>
              <a:rPr lang="sk-SK" altLang="sk-SK" sz="2200" dirty="0" smtClean="0"/>
            </a:br>
            <a:endParaRPr lang="en-US" altLang="sk-SK" sz="1000" dirty="0"/>
          </a:p>
          <a:p>
            <a:pPr marL="342900" indent="-342900" eaLnBrk="1" hangingPunct="1">
              <a:spcBef>
                <a:spcPts val="300"/>
              </a:spcBef>
              <a:buClr>
                <a:srgbClr val="B3231B"/>
              </a:buClr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účasť na </a:t>
            </a:r>
            <a:r>
              <a:rPr lang="sk-SK" altLang="sk-SK" sz="2200" dirty="0"/>
              <a:t>vzdelávacom podujatí </a:t>
            </a:r>
            <a:r>
              <a:rPr lang="sk-SK" altLang="sk-SK" sz="2200" dirty="0" smtClean="0"/>
              <a:t>– iba </a:t>
            </a:r>
            <a:r>
              <a:rPr lang="sk-SK" altLang="sk-SK" sz="2600" b="1" dirty="0" smtClean="0"/>
              <a:t>¼</a:t>
            </a:r>
            <a:r>
              <a:rPr lang="sk-SK" altLang="sk-SK" sz="2200" dirty="0" smtClean="0"/>
              <a:t> respondentov,</a:t>
            </a:r>
            <a:br>
              <a:rPr lang="sk-SK" altLang="sk-SK" sz="2200" dirty="0" smtClean="0"/>
            </a:br>
            <a:endParaRPr lang="sk-SK" altLang="sk-SK" sz="1000" dirty="0" smtClean="0"/>
          </a:p>
          <a:p>
            <a:pPr marL="342900" indent="-342900" eaLnBrk="1" hangingPunct="1">
              <a:spcBef>
                <a:spcPts val="300"/>
              </a:spcBef>
              <a:buClr>
                <a:srgbClr val="B3231B"/>
              </a:buClr>
              <a:buFont typeface="Wingdings 3" panose="05040102010807070707" pitchFamily="18" charset="2"/>
              <a:buChar char="_"/>
            </a:pPr>
            <a:r>
              <a:rPr lang="sk-SK" altLang="sk-SK" sz="2200" b="1" dirty="0" smtClean="0"/>
              <a:t>väčšina </a:t>
            </a:r>
            <a:r>
              <a:rPr lang="sk-SK" altLang="sk-SK" sz="2200" b="1" dirty="0"/>
              <a:t>respondentov (86 </a:t>
            </a:r>
            <a:r>
              <a:rPr lang="sk-SK" altLang="sk-SK" sz="2200" b="1" dirty="0" smtClean="0"/>
              <a:t>%) vyhľadáva informácie prostredníctvom internetových vyhľadávačov</a:t>
            </a:r>
            <a:r>
              <a:rPr lang="sk-SK" altLang="sk-SK" sz="2200" dirty="0" smtClean="0"/>
              <a:t>, len </a:t>
            </a:r>
            <a:r>
              <a:rPr lang="sk-SK" altLang="sk-SK" sz="2600" b="1" dirty="0"/>
              <a:t>½</a:t>
            </a:r>
            <a:r>
              <a:rPr lang="sk-SK" altLang="sk-SK" sz="2200" dirty="0" smtClean="0"/>
              <a:t> v </a:t>
            </a:r>
            <a:r>
              <a:rPr lang="sk-SK" altLang="sk-SK" sz="2200" dirty="0"/>
              <a:t>online katalógoch </a:t>
            </a:r>
            <a:r>
              <a:rPr lang="sk-SK" altLang="sk-SK" sz="2200" dirty="0" smtClean="0"/>
              <a:t>knižníc...</a:t>
            </a:r>
          </a:p>
          <a:p>
            <a:pPr eaLnBrk="1" hangingPunct="1"/>
            <a:endParaRPr lang="sk-SK" altLang="sk-SK" sz="1000" dirty="0"/>
          </a:p>
          <a:p>
            <a:pPr eaLnBrk="1" hangingPunct="1"/>
            <a:r>
              <a:rPr lang="sk-SK" altLang="sk-SK" sz="2200" dirty="0" smtClean="0"/>
              <a:t>Potrebné </a:t>
            </a:r>
            <a:r>
              <a:rPr lang="en-US" altLang="sk-SK" sz="2200" dirty="0" smtClean="0"/>
              <a:t>=&gt; </a:t>
            </a:r>
            <a:r>
              <a:rPr lang="sk-SK" altLang="sk-SK" sz="2200" b="1" dirty="0" smtClean="0"/>
              <a:t>priblížiť sa používateľovi </a:t>
            </a:r>
            <a:r>
              <a:rPr lang="en-US" altLang="sk-SK" sz="2200" b="1" dirty="0" smtClean="0"/>
              <a:t>v </a:t>
            </a:r>
            <a:r>
              <a:rPr lang="sk-SK" altLang="sk-SK" sz="2200" b="1" dirty="0" smtClean="0"/>
              <a:t>prostredí internetu </a:t>
            </a:r>
            <a:br>
              <a:rPr lang="sk-SK" altLang="sk-SK" sz="2200" b="1" dirty="0" smtClean="0"/>
            </a:br>
            <a:r>
              <a:rPr lang="en-US" altLang="sk-SK" sz="2200" b="1" dirty="0" smtClean="0"/>
              <a:t>=&gt;</a:t>
            </a:r>
            <a:r>
              <a:rPr lang="sk-SK" altLang="sk-SK" sz="2200" b="1" dirty="0" smtClean="0"/>
              <a:t> </a:t>
            </a:r>
            <a:r>
              <a:rPr lang="sk-SK" altLang="sk-SK" sz="2400" b="1" dirty="0" smtClean="0"/>
              <a:t>portál informačnej gramotnosti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http://rlv.zcache.co.nz/red_frowny_face_round_sticker-r1d3d241fc3f846678e5d642b14636026_v9waf_8byvr_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753544"/>
            <a:ext cx="899592" cy="8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4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-22225"/>
            <a:ext cx="6480175" cy="9969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Informačná gramotnosť a UK</a:t>
            </a:r>
            <a:endParaRPr lang="sk-SK" sz="3200" b="1" dirty="0">
              <a:solidFill>
                <a:srgbClr val="B32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AutoShape 4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0" name="AutoShape 6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51" name="BlokTextu 9"/>
          <p:cNvSpPr txBox="1">
            <a:spLocks noChangeArrowheads="1"/>
          </p:cNvSpPr>
          <p:nvPr/>
        </p:nvSpPr>
        <p:spPr bwMode="auto">
          <a:xfrm>
            <a:off x="460375" y="1300163"/>
            <a:ext cx="8576121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 smtClean="0"/>
              <a:t>Prvé pokusy: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B3231B"/>
              </a:buClr>
              <a:buSzPct val="75000"/>
              <a:buFont typeface="Wingdings 3" panose="05040102010807070707" pitchFamily="18" charset="2"/>
              <a:buChar char=""/>
            </a:pPr>
            <a:r>
              <a:rPr lang="sk-SK" altLang="sk-SK" sz="2400" dirty="0" smtClean="0"/>
              <a:t>predplatený webhosting </a:t>
            </a:r>
            <a:r>
              <a:rPr lang="en-US" altLang="sk-SK" sz="2000" dirty="0" smtClean="0"/>
              <a:t>(</a:t>
            </a:r>
            <a:r>
              <a:rPr lang="sk-SK" altLang="sk-SK" sz="2000" dirty="0" smtClean="0"/>
              <a:t>http://medialnagramotnost.sk</a:t>
            </a:r>
            <a:r>
              <a:rPr lang="en-US" altLang="sk-SK" sz="2000" dirty="0"/>
              <a:t>)</a:t>
            </a:r>
            <a:endParaRPr lang="sk-SK" altLang="sk-SK" sz="2000" dirty="0" smtClean="0"/>
          </a:p>
          <a:p>
            <a:pPr marL="342900" indent="-342900" eaLnBrk="1" hangingPunct="1">
              <a:spcBef>
                <a:spcPct val="0"/>
              </a:spcBef>
              <a:buClr>
                <a:srgbClr val="B3231B"/>
              </a:buClr>
              <a:buSzPct val="75000"/>
              <a:buFont typeface="Wingdings 3" panose="05040102010807070707" pitchFamily="18" charset="2"/>
              <a:buChar char=""/>
            </a:pPr>
            <a:r>
              <a:rPr lang="sk-SK" altLang="sk-SK" sz="2400" dirty="0" smtClean="0"/>
              <a:t>študentské práce </a:t>
            </a:r>
            <a:r>
              <a:rPr lang="en-US" altLang="sk-SK" sz="2000" dirty="0" smtClean="0"/>
              <a:t>(https://informacnagramotnost.wordpress.com/)</a:t>
            </a:r>
            <a:endParaRPr lang="sk-SK" altLang="sk-SK" sz="2000" dirty="0" smtClean="0"/>
          </a:p>
          <a:p>
            <a:pPr marL="342900" indent="-342900" eaLnBrk="1" hangingPunct="1">
              <a:spcBef>
                <a:spcPct val="0"/>
              </a:spcBef>
              <a:buClr>
                <a:srgbClr val="B3231B"/>
              </a:buClr>
              <a:buSzPct val="75000"/>
              <a:buFont typeface="Wingdings 3" panose="05040102010807070707" pitchFamily="18" charset="2"/>
              <a:buChar char=""/>
            </a:pPr>
            <a:r>
              <a:rPr lang="sk-SK" altLang="sk-SK" sz="2400" dirty="0" smtClean="0"/>
              <a:t>súčasť webového sídla UK </a:t>
            </a:r>
            <a:r>
              <a:rPr lang="en-US" altLang="sk-SK" sz="2000" dirty="0" smtClean="0"/>
              <a:t>[</a:t>
            </a:r>
            <a:r>
              <a:rPr lang="en-US" altLang="sk-SK" sz="2000" dirty="0" smtClean="0">
                <a:solidFill>
                  <a:srgbClr val="0070C0"/>
                </a:solidFill>
              </a:rPr>
              <a:t>KKIV FIF UK: </a:t>
            </a:r>
            <a:r>
              <a:rPr lang="sk-SK" sz="2000" dirty="0" smtClean="0">
                <a:solidFill>
                  <a:srgbClr val="0070C0"/>
                </a:solidFill>
                <a:effectLst/>
              </a:rPr>
              <a:t>KEGA 133UK-4/2013 Mediálne a informačné kompetencie pre znalostnú spoločnosť</a:t>
            </a:r>
            <a:r>
              <a:rPr lang="sk-SK" sz="2000" dirty="0" smtClean="0">
                <a:effectLst/>
              </a:rPr>
              <a:t>; </a:t>
            </a:r>
            <a:r>
              <a:rPr lang="sk-SK" sz="2000" dirty="0" smtClean="0">
                <a:solidFill>
                  <a:srgbClr val="B3231B"/>
                </a:solidFill>
                <a:effectLst/>
              </a:rPr>
              <a:t>http://uniba.sk/o-univerzite/fakulty-a-dalsie-sucasti/akademicka-kniznica-uk/informacna-gramotnost/</a:t>
            </a:r>
            <a:r>
              <a:rPr lang="en-US" sz="2000" dirty="0" smtClean="0">
                <a:effectLst/>
              </a:rPr>
              <a:t>]</a:t>
            </a:r>
            <a:endParaRPr lang="sk-SK" sz="2000" dirty="0" smtClean="0">
              <a:effectLst/>
            </a:endParaRPr>
          </a:p>
          <a:p>
            <a:pPr marL="342900" indent="-342900" eaLnBrk="1" hangingPunct="1">
              <a:spcBef>
                <a:spcPct val="0"/>
              </a:spcBef>
              <a:buFont typeface="Wingdings 3" panose="05040102010807070707" pitchFamily="18" charset="2"/>
              <a:buChar char=""/>
            </a:pPr>
            <a:endParaRPr lang="sk-SK" altLang="sk-SK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 smtClean="0"/>
              <a:t>     Obmedzenia</a:t>
            </a:r>
            <a:r>
              <a:rPr lang="en-US" altLang="sk-SK" sz="2400" b="1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k-SK" sz="300" b="1" dirty="0" smtClean="0"/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altLang="sk-SK" sz="2400" dirty="0"/>
              <a:t>s</a:t>
            </a:r>
            <a:r>
              <a:rPr lang="sk-SK" altLang="sk-SK" sz="2400" dirty="0" smtClean="0"/>
              <a:t>tatické, </a:t>
            </a:r>
            <a:r>
              <a:rPr lang="sk-SK" altLang="sk-SK" sz="2400" dirty="0" smtClean="0">
                <a:solidFill>
                  <a:srgbClr val="FF0000"/>
                </a:solidFill>
              </a:rPr>
              <a:t>limitujúce </a:t>
            </a:r>
            <a:br>
              <a:rPr lang="sk-SK" altLang="sk-SK" sz="2400" dirty="0" smtClean="0">
                <a:solidFill>
                  <a:srgbClr val="FF0000"/>
                </a:solidFill>
              </a:rPr>
            </a:br>
            <a:r>
              <a:rPr lang="sk-SK" altLang="sk-SK" sz="2400" dirty="0" smtClean="0">
                <a:solidFill>
                  <a:srgbClr val="FF0000"/>
                </a:solidFill>
              </a:rPr>
              <a:t>prostredie</a:t>
            </a:r>
            <a:endParaRPr lang="sk-SK" altLang="sk-SK" sz="2400" dirty="0" smtClean="0"/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altLang="sk-SK" sz="2400" dirty="0" smtClean="0">
                <a:solidFill>
                  <a:srgbClr val="FF0000"/>
                </a:solidFill>
              </a:rPr>
              <a:t>chýba</a:t>
            </a:r>
            <a:r>
              <a:rPr lang="sk-SK" altLang="sk-SK" sz="2400" dirty="0" smtClean="0"/>
              <a:t>júci priestor </a:t>
            </a:r>
            <a:br>
              <a:rPr lang="sk-SK" altLang="sk-SK" sz="2400" dirty="0" smtClean="0"/>
            </a:br>
            <a:r>
              <a:rPr lang="sk-SK" altLang="sk-SK" sz="2400" dirty="0" smtClean="0"/>
              <a:t>na „hranie sa“ – </a:t>
            </a:r>
            <a:br>
              <a:rPr lang="sk-SK" altLang="sk-SK" sz="2400" dirty="0" smtClean="0"/>
            </a:br>
            <a:r>
              <a:rPr lang="sk-SK" altLang="sk-SK" sz="2400" dirty="0" smtClean="0">
                <a:solidFill>
                  <a:srgbClr val="FF0000"/>
                </a:solidFill>
              </a:rPr>
              <a:t>pieskovisko</a:t>
            </a:r>
            <a:endParaRPr lang="sk-SK" altLang="sk-SK" sz="2400" dirty="0" smtClean="0"/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altLang="sk-SK" sz="2400" dirty="0" smtClean="0"/>
              <a:t>neintuitívne URL</a:t>
            </a: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0"/>
            <a:ext cx="6254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\\uniba.local\sklad\desktop\ilavska1\Desktop\mig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9" y="3522488"/>
            <a:ext cx="5638801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3" descr="Výsledok vyh&amp;lcaron;adávania obrázkov pre dopyt first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AutoShape 15" descr="Výsledok vyh&amp;lcaron;adávania obrázkov pre dopyt first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42" y="1047333"/>
            <a:ext cx="1356758" cy="58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9" y="1124744"/>
            <a:ext cx="183720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\\uniba.local\sklad\desktop\ilavska1\Desktop\St_znak_s_logom_a_podporou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81496"/>
            <a:ext cx="5040560" cy="104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4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-22225"/>
            <a:ext cx="8385167" cy="9969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MIDAS</a:t>
            </a:r>
            <a:br>
              <a:rPr lang="sk-SK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portál </a:t>
            </a:r>
            <a:r>
              <a:rPr lang="sk-SK" sz="24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</a:t>
            </a:r>
            <a:r>
              <a:rPr lang="sk-SK" sz="2400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nformačnej a </a:t>
            </a:r>
            <a:r>
              <a:rPr lang="sk-SK" sz="2400" b="1" dirty="0" err="1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M</a:t>
            </a:r>
            <a:r>
              <a:rPr lang="sk-SK" sz="2400" dirty="0" err="1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k-SK" sz="2400" b="1" dirty="0" err="1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</a:t>
            </a:r>
            <a:r>
              <a:rPr lang="sk-SK" sz="2400" dirty="0" err="1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iálnej</a:t>
            </a:r>
            <a:r>
              <a:rPr lang="sk-SK" sz="2400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err="1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</a:t>
            </a:r>
            <a:r>
              <a:rPr lang="sk-SK" sz="2400" b="1" dirty="0" err="1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</a:t>
            </a:r>
            <a:r>
              <a:rPr lang="sk-SK" sz="2400" dirty="0" err="1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motno</a:t>
            </a:r>
            <a:r>
              <a:rPr lang="sk-SK" sz="2400" b="1" dirty="0" err="1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</a:t>
            </a:r>
            <a:r>
              <a:rPr lang="sk-SK" sz="2400" dirty="0" err="1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  <a:r>
              <a:rPr lang="sk-SK" sz="2400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[nielen pre UK]</a:t>
            </a:r>
            <a:r>
              <a:rPr lang="sk-SK" sz="24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2400" b="1" dirty="0">
              <a:solidFill>
                <a:srgbClr val="B32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1" name="AutoShape 4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02" name="AutoShape 6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03" name="BlokTextu 9"/>
          <p:cNvSpPr txBox="1">
            <a:spLocks noChangeArrowheads="1"/>
          </p:cNvSpPr>
          <p:nvPr/>
        </p:nvSpPr>
        <p:spPr bwMode="auto">
          <a:xfrm>
            <a:off x="2139334" y="1829848"/>
            <a:ext cx="6897161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600" b="1" dirty="0" smtClean="0"/>
              <a:t>Kto: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B3231B"/>
              </a:buClr>
              <a:buSzPct val="75000"/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Ústredná knižnica </a:t>
            </a:r>
            <a:r>
              <a:rPr lang="sk-SK" altLang="sk-SK" sz="2200" dirty="0" err="1" smtClean="0"/>
              <a:t>FiF</a:t>
            </a:r>
            <a:r>
              <a:rPr lang="sk-SK" altLang="sk-SK" sz="2200" dirty="0" smtClean="0"/>
              <a:t> UK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B3231B"/>
              </a:buClr>
              <a:buSzPct val="75000"/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Akademická knižnica UK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B3231B"/>
              </a:buClr>
              <a:buSzPct val="75000"/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Katedra knižničnej a informačnej vedy </a:t>
            </a:r>
            <a:r>
              <a:rPr lang="sk-SK" altLang="sk-SK" sz="2200" dirty="0" err="1" smtClean="0"/>
              <a:t>FiF</a:t>
            </a:r>
            <a:r>
              <a:rPr lang="sk-SK" altLang="sk-SK" sz="2200" dirty="0" smtClean="0"/>
              <a:t> UK</a:t>
            </a:r>
            <a:endParaRPr lang="en-US" altLang="sk-SK" sz="2200" dirty="0"/>
          </a:p>
          <a:p>
            <a:pPr eaLnBrk="1" hangingPunct="1">
              <a:spcBef>
                <a:spcPct val="0"/>
              </a:spcBef>
              <a:buNone/>
            </a:pPr>
            <a:r>
              <a:rPr lang="sk-SK" altLang="sk-SK" sz="2600" b="1" dirty="0" smtClean="0"/>
              <a:t>Ako:</a:t>
            </a:r>
            <a:r>
              <a:rPr lang="sk-SK" altLang="sk-SK" sz="2200" b="1" dirty="0" smtClean="0"/>
              <a:t>  </a:t>
            </a:r>
            <a:r>
              <a:rPr lang="sk-SK" altLang="sk-SK" sz="2200" dirty="0" smtClean="0"/>
              <a:t>samostatný server/OS Linux, </a:t>
            </a:r>
            <a:r>
              <a:rPr lang="sk-SK" altLang="sk-SK" sz="2200" dirty="0" err="1" smtClean="0"/>
              <a:t>WordPress</a:t>
            </a:r>
            <a:r>
              <a:rPr lang="sk-SK" altLang="sk-SK" sz="2200" dirty="0" smtClean="0"/>
              <a:t>, </a:t>
            </a:r>
            <a:r>
              <a:rPr lang="sk-SK" altLang="sk-SK" sz="2200" dirty="0" err="1" smtClean="0"/>
              <a:t>MySQL</a:t>
            </a:r>
            <a:endParaRPr lang="sk-SK" altLang="sk-SK" sz="2200" b="1" dirty="0" smtClean="0"/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0"/>
            <a:ext cx="6254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55575" y="3462130"/>
            <a:ext cx="32330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600" b="1" dirty="0" smtClean="0"/>
              <a:t>Kde:</a:t>
            </a:r>
          </a:p>
          <a:p>
            <a:r>
              <a:rPr lang="sk-SK" sz="26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sk-SK" sz="2600" b="1" dirty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://midas.uniba.sk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1690"/>
            <a:ext cx="5248876" cy="248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587914" y="5579948"/>
            <a:ext cx="3556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B3231B"/>
                </a:solidFill>
              </a:rPr>
              <a:t>https://midas.uniba.sk/pieskovisko/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69495"/>
            <a:ext cx="9334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65304"/>
            <a:ext cx="3177718" cy="48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7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18478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7938"/>
            <a:ext cx="91440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-22225"/>
            <a:ext cx="8424291" cy="9969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3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MIDAS </a:t>
            </a:r>
            <a:r>
              <a:rPr lang="sk-SK" sz="24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portál informačnej a mediálnej gramotnosti</a:t>
            </a:r>
            <a:r>
              <a:rPr lang="sk-SK" sz="20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sk-SK" sz="1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nielen pre UK</a:t>
            </a:r>
            <a:r>
              <a:rPr lang="en-US" sz="1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sk-SK" sz="24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4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4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http://midas.uniba.sk </a:t>
            </a:r>
            <a:endParaRPr lang="sk-SK" sz="2400" b="1" dirty="0">
              <a:solidFill>
                <a:srgbClr val="B32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1" name="AutoShape 4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02" name="AutoShape 6" descr="Výsledok vyh&amp;lcaron;adávania obrázkov pre dopyt e-book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103" name="BlokTextu 9"/>
          <p:cNvSpPr txBox="1">
            <a:spLocks noChangeArrowheads="1"/>
          </p:cNvSpPr>
          <p:nvPr/>
        </p:nvSpPr>
        <p:spPr bwMode="auto">
          <a:xfrm>
            <a:off x="1691680" y="1124744"/>
            <a:ext cx="696511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2600" b="1" dirty="0" smtClean="0">
                <a:solidFill>
                  <a:srgbClr val="B3231B"/>
                </a:solidFill>
              </a:rPr>
              <a:t>Čo</a:t>
            </a:r>
            <a:r>
              <a:rPr lang="sk-SK" altLang="sk-SK" sz="2200" b="1" dirty="0" smtClean="0">
                <a:solidFill>
                  <a:srgbClr val="B3231B"/>
                </a:solidFill>
              </a:rPr>
              <a:t> (už je)</a:t>
            </a:r>
            <a:r>
              <a:rPr lang="sk-SK" altLang="sk-SK" sz="2600" b="1" dirty="0" smtClean="0">
                <a:solidFill>
                  <a:srgbClr val="B3231B"/>
                </a:solidFill>
              </a:rPr>
              <a:t>:</a:t>
            </a:r>
          </a:p>
          <a:p>
            <a:pPr marL="1200150" lvl="1" indent="-457200" eaLnBrk="1" hangingPunct="1">
              <a:spcBef>
                <a:spcPct val="0"/>
              </a:spcBef>
              <a:buClr>
                <a:srgbClr val="B3231B"/>
              </a:buClr>
              <a:buFont typeface="Wingdings 3" panose="05040102010807070707" pitchFamily="18" charset="2"/>
              <a:buChar char="_"/>
            </a:pPr>
            <a:r>
              <a:rPr lang="sk-SK" altLang="sk-SK" sz="2200" b="1" dirty="0" smtClean="0"/>
              <a:t>štandardy informačnej gramotnosti</a:t>
            </a:r>
            <a:br>
              <a:rPr lang="sk-SK" altLang="sk-SK" sz="2200" b="1" dirty="0" smtClean="0"/>
            </a:br>
            <a:endParaRPr lang="sk-SK" altLang="sk-SK" sz="1000" b="1" dirty="0" smtClean="0"/>
          </a:p>
          <a:p>
            <a:pPr marL="1200150" lvl="1" indent="-457200" eaLnBrk="1" hangingPunct="1">
              <a:spcBef>
                <a:spcPct val="0"/>
              </a:spcBef>
              <a:buClr>
                <a:srgbClr val="B3231B"/>
              </a:buClr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slovník pojmov</a:t>
            </a:r>
            <a:br>
              <a:rPr lang="sk-SK" altLang="sk-SK" sz="2200" dirty="0" smtClean="0"/>
            </a:br>
            <a:endParaRPr lang="sk-SK" altLang="sk-SK" sz="1000" dirty="0" smtClean="0"/>
          </a:p>
          <a:p>
            <a:pPr marL="1200150" lvl="1" indent="-457200" eaLnBrk="1" hangingPunct="1">
              <a:spcBef>
                <a:spcPct val="0"/>
              </a:spcBef>
              <a:buClr>
                <a:srgbClr val="B3231B"/>
              </a:buClr>
              <a:buFont typeface="Wingdings 3" panose="05040102010807070707" pitchFamily="18" charset="2"/>
              <a:buChar char="_"/>
            </a:pPr>
            <a:r>
              <a:rPr lang="sk-SK" altLang="sk-SK" sz="2200" b="1" dirty="0" smtClean="0"/>
              <a:t>návody, príručky, informácie</a:t>
            </a:r>
          </a:p>
          <a:p>
            <a:pPr marL="1600200" lvl="2" indent="-457200" eaLnBrk="1" hangingPunct="1">
              <a:spcBef>
                <a:spcPct val="0"/>
              </a:spcBef>
              <a:buClr>
                <a:srgbClr val="B3231B"/>
              </a:buClr>
              <a:buFont typeface="Wingdings 3" panose="05040102010807070707" pitchFamily="18" charset="2"/>
              <a:buChar char="_"/>
            </a:pPr>
            <a:r>
              <a:rPr lang="sk-SK" altLang="sk-SK" sz="1800" dirty="0" smtClean="0"/>
              <a:t>texty (</a:t>
            </a:r>
            <a:r>
              <a:rPr lang="en-US" altLang="sk-SK" sz="1800" dirty="0" smtClean="0"/>
              <a:t>PDF</a:t>
            </a:r>
            <a:r>
              <a:rPr lang="sk-SK" altLang="sk-SK" sz="1800" dirty="0" smtClean="0"/>
              <a:t>, html)</a:t>
            </a:r>
          </a:p>
          <a:p>
            <a:pPr marL="1600200" lvl="2" indent="-457200" eaLnBrk="1" hangingPunct="1">
              <a:spcBef>
                <a:spcPct val="0"/>
              </a:spcBef>
              <a:buClr>
                <a:srgbClr val="B3231B"/>
              </a:buClr>
              <a:buFont typeface="Wingdings 3" panose="05040102010807070707" pitchFamily="18" charset="2"/>
              <a:buChar char="_"/>
            </a:pPr>
            <a:r>
              <a:rPr lang="sk-SK" altLang="sk-SK" sz="1800" dirty="0" smtClean="0"/>
              <a:t>videá</a:t>
            </a:r>
            <a:br>
              <a:rPr lang="sk-SK" altLang="sk-SK" sz="1800" dirty="0" smtClean="0"/>
            </a:br>
            <a:endParaRPr lang="sk-SK" altLang="sk-SK" sz="1000" dirty="0" smtClean="0"/>
          </a:p>
          <a:p>
            <a:pPr marL="1200150" lvl="1" indent="-457200" eaLnBrk="1" hangingPunct="1">
              <a:spcBef>
                <a:spcPct val="0"/>
              </a:spcBef>
              <a:buClr>
                <a:srgbClr val="B3231B"/>
              </a:buClr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otázky a odpovede (e-mail)</a:t>
            </a: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31750"/>
            <a:ext cx="6254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\\uniba.local\sklad\desktop\ilavska1\Desktop\comp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0" y="1028676"/>
            <a:ext cx="1211288" cy="11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Výsledok vyh&amp;lcaron;adávania obrázkov pre dopyt text icon pd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85" y="1340769"/>
            <a:ext cx="64807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Výsledok vyh&amp;lcaron;adávania obrázkov pre dopyt video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80" y="213687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Výsledok vyh&amp;lcaron;adávania obrázkov pre dopyt interaction icon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AutoShape 10" descr="Výsledok vyh&amp;lcaron;adávania obrázkov pre dopyt interaction icon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924944"/>
            <a:ext cx="648000" cy="77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3" descr="Výsledok vyh&amp;lcaron;adávania obrázkov pre dopyt quiz icon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5" descr="Výsledok vyh&amp;lcaron;adávania obrázkov pre dopyt quiz icon"/>
          <p:cNvSpPr>
            <a:spLocks noChangeAspect="1" noChangeArrowheads="1"/>
          </p:cNvSpPr>
          <p:nvPr/>
        </p:nvSpPr>
        <p:spPr bwMode="auto">
          <a:xfrm>
            <a:off x="6016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2784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874640"/>
            <a:ext cx="648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2627784" y="4496633"/>
            <a:ext cx="54881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sk-SK" sz="2600" b="1" dirty="0" smtClean="0">
                <a:solidFill>
                  <a:srgbClr val="0070C0"/>
                </a:solidFill>
              </a:rPr>
              <a:t>Čo </a:t>
            </a:r>
            <a:r>
              <a:rPr lang="sk-SK" altLang="sk-SK" sz="2200" b="1" dirty="0" smtClean="0">
                <a:solidFill>
                  <a:srgbClr val="0070C0"/>
                </a:solidFill>
              </a:rPr>
              <a:t>(plánujeme – bude)</a:t>
            </a:r>
            <a:r>
              <a:rPr lang="sk-SK" altLang="sk-SK" sz="2600" b="1" dirty="0" smtClean="0">
                <a:solidFill>
                  <a:srgbClr val="0070C0"/>
                </a:solidFill>
              </a:rPr>
              <a:t>:</a:t>
            </a:r>
          </a:p>
          <a:p>
            <a:pPr marL="914400" lvl="1" indent="-457200">
              <a:buClr>
                <a:srgbClr val="0070C0"/>
              </a:buClr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diskusné fórum</a:t>
            </a:r>
          </a:p>
          <a:p>
            <a:pPr marL="914400" lvl="1" indent="-457200">
              <a:buClr>
                <a:srgbClr val="0070C0"/>
              </a:buClr>
              <a:buFont typeface="Wingdings 3" panose="05040102010807070707" pitchFamily="18" charset="2"/>
              <a:buChar char="_"/>
            </a:pPr>
            <a:r>
              <a:rPr lang="sk-SK" altLang="sk-SK" sz="2200" dirty="0"/>
              <a:t>k</a:t>
            </a:r>
            <a:r>
              <a:rPr lang="sk-SK" altLang="sk-SK" sz="2200" dirty="0" smtClean="0"/>
              <a:t>aleidoskop na aktuálne témy</a:t>
            </a:r>
          </a:p>
          <a:p>
            <a:pPr marL="914400" lvl="1" indent="-457200">
              <a:buClr>
                <a:srgbClr val="0070C0"/>
              </a:buClr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kvízy, testy, </a:t>
            </a:r>
            <a:r>
              <a:rPr lang="sk-SK" altLang="sk-SK" sz="2200" dirty="0" err="1" smtClean="0"/>
              <a:t>sebaevaluácia</a:t>
            </a:r>
            <a:endParaRPr lang="en-US" altLang="sk-SK" sz="2200" dirty="0" smtClean="0"/>
          </a:p>
          <a:p>
            <a:pPr marL="914400" lvl="1" indent="-457200">
              <a:buClr>
                <a:srgbClr val="0070C0"/>
              </a:buClr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interaktívne prvky</a:t>
            </a:r>
          </a:p>
          <a:p>
            <a:pPr marL="914400" lvl="1" indent="-457200">
              <a:buClr>
                <a:srgbClr val="0070C0"/>
              </a:buClr>
              <a:buFont typeface="Wingdings 3" panose="05040102010807070707" pitchFamily="18" charset="2"/>
              <a:buChar char="_"/>
            </a:pPr>
            <a:r>
              <a:rPr lang="sk-SK" altLang="sk-SK" sz="2200" dirty="0" smtClean="0"/>
              <a:t>rozširovanie obsahu...  </a:t>
            </a:r>
            <a:r>
              <a:rPr lang="sk-SK" altLang="sk-SK" sz="2200" dirty="0" smtClean="0">
                <a:solidFill>
                  <a:srgbClr val="0070C0"/>
                </a:solidFill>
              </a:rPr>
              <a:t>spolupráca ...</a:t>
            </a:r>
          </a:p>
        </p:txBody>
      </p:sp>
    </p:spTree>
    <p:extLst>
      <p:ext uri="{BB962C8B-B14F-4D97-AF65-F5344CB8AC3E}">
        <p14:creationId xmlns:p14="http://schemas.microsoft.com/office/powerpoint/2010/main" val="24657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8064" y="980729"/>
            <a:ext cx="3995936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pozornosť.</a:t>
            </a:r>
            <a:br>
              <a:rPr lang="sk-SK" sz="2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 smtClean="0">
                <a:solidFill>
                  <a:srgbClr val="B323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Otázky?</a:t>
            </a:r>
            <a:endParaRPr lang="sk-SK" sz="2800" b="1" dirty="0">
              <a:solidFill>
                <a:srgbClr val="B323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2" descr="\\uniba.local\sklad\desktop\ilavska1\Desktop\uk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\\uniba.local\sklad\desktop\ilavska1\Desktop\logoU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463"/>
            <a:ext cx="9048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07950" y="6356350"/>
            <a:ext cx="8928100" cy="365125"/>
          </a:xfrm>
        </p:spPr>
        <p:txBody>
          <a:bodyPr/>
          <a:lstStyle/>
          <a:p>
            <a:pPr>
              <a:defRPr/>
            </a:pPr>
            <a:r>
              <a:rPr lang="sk-SK" dirty="0"/>
              <a:t>Akademické knižnice a nové témy informačného vzdelávania</a:t>
            </a:r>
          </a:p>
          <a:p>
            <a:pPr>
              <a:defRPr/>
            </a:pPr>
            <a:r>
              <a:rPr lang="sk-SK" dirty="0"/>
              <a:t>Slovenská asociácia knižníc – Slovenská pedagogická knižnica, Bratislava, 28. apríl 2016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1" y="1844824"/>
            <a:ext cx="5149859" cy="398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107950" y="1340768"/>
            <a:ext cx="2756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b="1" dirty="0" smtClean="0">
                <a:solidFill>
                  <a:srgbClr val="B3231B"/>
                </a:solidFill>
              </a:rPr>
              <a:t>http://midas.uniba.sk</a:t>
            </a:r>
            <a:endParaRPr lang="sk-SK" sz="2200" b="1" dirty="0">
              <a:solidFill>
                <a:srgbClr val="B3231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3527471" cy="348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88" y="4653136"/>
            <a:ext cx="4195764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45" y="2553854"/>
            <a:ext cx="3197162" cy="13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284</Words>
  <Application>Microsoft Office PowerPoint</Application>
  <PresentationFormat>Prezentácia na obrazovke (4:3)</PresentationFormat>
  <Paragraphs>69</Paragraphs>
  <Slides>8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Wingdings 3</vt:lpstr>
      <vt:lpstr>Motív Office</vt:lpstr>
      <vt:lpstr>MIDAS Portál mediálnej a informačnej gramotnosti http://midas.uniba.sk  Jana ILAVSKÁ – Daniela GONDOVÁ  Akademická knižnica Univerzita Komenského v Bratislave</vt:lpstr>
      <vt:lpstr>Informačná gramotnosť</vt:lpstr>
      <vt:lpstr>Informačná gramotnosť a VŠ</vt:lpstr>
      <vt:lpstr>Informačná gramotnosť a knižnice [dlhodobá pozornosť]</vt:lpstr>
      <vt:lpstr>Informačná gramotnosť a UK</vt:lpstr>
      <vt:lpstr>MIDAS portál Informačnej a MeDiálnej grAmotnoSti [nielen pre UK] </vt:lpstr>
      <vt:lpstr>MIDAS portál informačnej a mediálnej gramotnosti [nielen pre UK] http://midas.uniba.sk </vt:lpstr>
      <vt:lpstr>Ďakujem za pozornosť. Otázky?</vt:lpstr>
    </vt:vector>
  </TitlesOfParts>
  <Company>Uniba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Sprístupňovanie e-dokumentov  v knižničnom systéme  na Univerzite Komenského v Bratislave</dc:title>
  <dc:creator>Jana Ilavská</dc:creator>
  <cp:lastModifiedBy>Gondová Daniela</cp:lastModifiedBy>
  <cp:revision>60</cp:revision>
  <dcterms:created xsi:type="dcterms:W3CDTF">2015-02-19T11:52:54Z</dcterms:created>
  <dcterms:modified xsi:type="dcterms:W3CDTF">2016-04-26T11:04:09Z</dcterms:modified>
</cp:coreProperties>
</file>